
<file path=[Content_Types].xml><?xml version="1.0" encoding="utf-8"?>
<Types xmlns="http://schemas.openxmlformats.org/package/2006/content-types">
  <Default Extension="tmp" ContentType="image/png"/>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Lst>
  <p:sldIdLst>
    <p:sldId id="272" r:id="rId5"/>
    <p:sldId id="284" r:id="rId6"/>
    <p:sldId id="286" r:id="rId7"/>
    <p:sldId id="288" r:id="rId8"/>
    <p:sldId id="269" r:id="rId9"/>
    <p:sldId id="266" r:id="rId10"/>
    <p:sldId id="267" r:id="rId11"/>
    <p:sldId id="301" r:id="rId12"/>
    <p:sldId id="258" r:id="rId13"/>
    <p:sldId id="299" r:id="rId14"/>
    <p:sldId id="259" r:id="rId15"/>
    <p:sldId id="260" r:id="rId16"/>
    <p:sldId id="261" r:id="rId17"/>
    <p:sldId id="262" r:id="rId18"/>
    <p:sldId id="289" r:id="rId19"/>
    <p:sldId id="282"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E6D5246-8703-484C-866F-6201F40657B9}" type="datetimeFigureOut">
              <a:rPr lang="en-US" smtClean="0"/>
              <a:t>1/14/19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30054674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6D5246-8703-484C-866F-6201F40657B9}" type="datetimeFigureOut">
              <a:rPr lang="en-US" smtClean="0"/>
              <a:t>1/14/19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3325525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6D5246-8703-484C-866F-6201F40657B9}" type="datetimeFigureOut">
              <a:rPr lang="en-US" smtClean="0"/>
              <a:t>1/14/19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2138671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6D5246-8703-484C-866F-6201F40657B9}" type="datetimeFigureOut">
              <a:rPr lang="en-US" smtClean="0"/>
              <a:t>1/14/19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1535744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6D5246-8703-484C-866F-6201F40657B9}" type="datetimeFigureOut">
              <a:rPr lang="en-US" smtClean="0"/>
              <a:t>1/14/19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1261460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6D5246-8703-484C-866F-6201F40657B9}" type="datetimeFigureOut">
              <a:rPr lang="en-US" smtClean="0"/>
              <a:t>1/14/19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2324847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6D5246-8703-484C-866F-6201F40657B9}" type="datetimeFigureOut">
              <a:rPr lang="en-US" smtClean="0"/>
              <a:t>1/14/19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346264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D5246-8703-484C-866F-6201F40657B9}" type="datetimeFigureOut">
              <a:rPr lang="en-US" smtClean="0"/>
              <a:t>1/14/19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1115251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D5246-8703-484C-866F-6201F40657B9}" type="datetimeFigureOut">
              <a:rPr lang="en-US" smtClean="0"/>
              <a:t>1/14/19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3706636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6D5246-8703-484C-866F-6201F40657B9}" type="datetimeFigureOut">
              <a:rPr lang="en-US" smtClean="0"/>
              <a:t>1/14/19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3769284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6D5246-8703-484C-866F-6201F40657B9}" type="datetimeFigureOut">
              <a:rPr lang="en-US" smtClean="0"/>
              <a:t>1/14/19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D124-9F44-4092-87F0-2FB3B6961E24}" type="slidenum">
              <a:rPr lang="en-US" smtClean="0"/>
              <a:t>‹#›</a:t>
            </a:fld>
            <a:endParaRPr lang="en-US"/>
          </a:p>
        </p:txBody>
      </p:sp>
    </p:spTree>
    <p:extLst>
      <p:ext uri="{BB962C8B-B14F-4D97-AF65-F5344CB8AC3E}">
        <p14:creationId xmlns:p14="http://schemas.microsoft.com/office/powerpoint/2010/main" val="127644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8A3C46-2B60-4785-BD81-8A1AF85BA2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4163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F4F6ACA-D6E4-4CC1-9BCC-89ED25749E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7458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A823B2B-8030-43E6-82E4-4ACAAFFE6E4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3459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0AB24BF-370B-4A74-B09F-8972ECEC56D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77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D82D61C-EC47-4A83-A151-C69F20208A0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98528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859E264-E24F-4B4E-B15E-B15BCF318B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9380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73084B8-601C-41AF-B056-C67C8AE4B0E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84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C442FCB-3730-423D-98F3-9278064F314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3362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6AE3487-D0CD-44C9-9D1B-C6C71A969A2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7365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22C735F-810C-4BD7-9AB5-B8A2108CB05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49314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4041F2C-270F-40D2-AAE0-32819B70223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9354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1CB8743-EB18-411E-8A3D-94A8965B587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8772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8A3C46-2B60-4785-BD81-8A1AF85BA2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45229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F4F6ACA-D6E4-4CC1-9BCC-89ED25749E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2037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A823B2B-8030-43E6-82E4-4ACAAFFE6E4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89653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0AB24BF-370B-4A74-B09F-8972ECEC56D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834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D82D61C-EC47-4A83-A151-C69F20208A0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2497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859E264-E24F-4B4E-B15E-B15BCF318B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7058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73084B8-601C-41AF-B056-C67C8AE4B0E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52688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C442FCB-3730-423D-98F3-9278064F314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27671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6AE3487-D0CD-44C9-9D1B-C6C71A969A2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110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22C735F-810C-4BD7-9AB5-B8A2108CB05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0435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4041F2C-270F-40D2-AAE0-32819B70223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93341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1CB8743-EB18-411E-8A3D-94A8965B587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29950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E8A3C46-2B60-4785-BD81-8A1AF85BA20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32886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F4F6ACA-D6E4-4CC1-9BCC-89ED25749EC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61666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A823B2B-8030-43E6-82E4-4ACAAFFE6E4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930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E0AB24BF-370B-4A74-B09F-8972ECEC56D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518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D82D61C-EC47-4A83-A151-C69F20208A0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8581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B859E264-E24F-4B4E-B15E-B15BCF318B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2943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C73084B8-601C-41AF-B056-C67C8AE4B0E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3278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C442FCB-3730-423D-98F3-9278064F314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6787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6AE3487-D0CD-44C9-9D1B-C6C71A969A2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15121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22C735F-810C-4BD7-9AB5-B8A2108CB05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53860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4041F2C-270F-40D2-AAE0-32819B70223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3864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1CB8743-EB18-411E-8A3D-94A8965B587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0967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6D5246-8703-484C-866F-6201F40657B9}" type="datetimeFigureOut">
              <a:rPr lang="en-US" smtClean="0"/>
              <a:t>1/14/19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CD124-9F44-4092-87F0-2FB3B6961E24}" type="slidenum">
              <a:rPr lang="en-US" smtClean="0"/>
              <a:t>‹#›</a:t>
            </a:fld>
            <a:endParaRPr lang="en-US"/>
          </a:p>
        </p:txBody>
      </p:sp>
    </p:spTree>
    <p:extLst>
      <p:ext uri="{BB962C8B-B14F-4D97-AF65-F5344CB8AC3E}">
        <p14:creationId xmlns:p14="http://schemas.microsoft.com/office/powerpoint/2010/main" val="3783367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08FF32E-13A0-40D7-BE7C-7C966F2F4EDF}"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041621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08FF32E-13A0-40D7-BE7C-7C966F2F4EDF}"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27787900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08FF32E-13A0-40D7-BE7C-7C966F2F4EDF}"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94606360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2.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9201" t="34672" r="28994" b="4834"/>
          <a:stretch/>
        </p:blipFill>
        <p:spPr>
          <a:xfrm>
            <a:off x="685799" y="533400"/>
            <a:ext cx="8798943" cy="5181600"/>
          </a:xfrm>
          <a:prstGeom prst="rect">
            <a:avLst/>
          </a:prstGeom>
        </p:spPr>
      </p:pic>
    </p:spTree>
    <p:extLst>
      <p:ext uri="{BB962C8B-B14F-4D97-AF65-F5344CB8AC3E}">
        <p14:creationId xmlns:p14="http://schemas.microsoft.com/office/powerpoint/2010/main" val="3262391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81000" y="457200"/>
            <a:ext cx="8229600" cy="5576888"/>
          </a:xfrm>
        </p:spPr>
        <p:txBody>
          <a:bodyPr/>
          <a:lstStyle/>
          <a:p>
            <a:pPr>
              <a:lnSpc>
                <a:spcPct val="80000"/>
              </a:lnSpc>
            </a:pPr>
            <a:r>
              <a:rPr lang="en-GB" altLang="en-US" sz="2800" dirty="0">
                <a:solidFill>
                  <a:srgbClr val="000099"/>
                </a:solidFill>
              </a:rPr>
              <a:t>Ground freezing is a process of making water-bearing strata temporarily impermeable and to increase their compressive and shear strength by transforming water into ice. </a:t>
            </a:r>
          </a:p>
          <a:p>
            <a:pPr marL="0" indent="0">
              <a:lnSpc>
                <a:spcPct val="80000"/>
              </a:lnSpc>
              <a:buNone/>
            </a:pPr>
            <a:endParaRPr lang="tr-TR" altLang="en-US" sz="2800" dirty="0">
              <a:solidFill>
                <a:srgbClr val="000099"/>
              </a:solidFill>
            </a:endParaRPr>
          </a:p>
          <a:p>
            <a:pPr>
              <a:lnSpc>
                <a:spcPct val="80000"/>
              </a:lnSpc>
            </a:pPr>
            <a:r>
              <a:rPr lang="en-GB" altLang="en-US" sz="2800" dirty="0">
                <a:solidFill>
                  <a:srgbClr val="CC0099"/>
                </a:solidFill>
              </a:rPr>
              <a:t>Freezing is normally used to provide structural underpinning; temporary supports for an excavation or to prevent ground water flow into an excavated area.</a:t>
            </a:r>
          </a:p>
          <a:p>
            <a:pPr marL="0" indent="0">
              <a:lnSpc>
                <a:spcPct val="80000"/>
              </a:lnSpc>
              <a:buNone/>
            </a:pPr>
            <a:endParaRPr lang="en-GB" altLang="en-US" sz="2800" dirty="0">
              <a:solidFill>
                <a:srgbClr val="CC0099"/>
              </a:solidFill>
            </a:endParaRPr>
          </a:p>
          <a:p>
            <a:pPr>
              <a:lnSpc>
                <a:spcPct val="80000"/>
              </a:lnSpc>
            </a:pPr>
            <a:r>
              <a:rPr lang="en-GB" altLang="en-US" sz="2800" dirty="0">
                <a:solidFill>
                  <a:srgbClr val="0000FF"/>
                </a:solidFill>
              </a:rPr>
              <a:t>It is applicable to a wide range of soils but it takes considerable time to establish a substantial ice wall and the freeze must be maintained by continued refrigeration as long as required.</a:t>
            </a:r>
          </a:p>
        </p:txBody>
      </p:sp>
    </p:spTree>
    <p:extLst>
      <p:ext uri="{BB962C8B-B14F-4D97-AF65-F5344CB8AC3E}">
        <p14:creationId xmlns:p14="http://schemas.microsoft.com/office/powerpoint/2010/main" val="25438225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457200" y="549275"/>
            <a:ext cx="8229600" cy="5903913"/>
          </a:xfrm>
        </p:spPr>
        <p:txBody>
          <a:bodyPr/>
          <a:lstStyle/>
          <a:p>
            <a:r>
              <a:rPr lang="en-GB" altLang="en-US" sz="2800" dirty="0">
                <a:solidFill>
                  <a:schemeClr val="accent2"/>
                </a:solidFill>
              </a:rPr>
              <a:t>Ground freezing may be used in any soil or rock formation regardless of structure, grain size or permeability, however, it is best suited for soft ground rather than rock conditions. </a:t>
            </a:r>
          </a:p>
          <a:p>
            <a:pPr marL="0" indent="0">
              <a:buNone/>
            </a:pPr>
            <a:endParaRPr lang="tr-TR" altLang="en-US" sz="2800" dirty="0">
              <a:solidFill>
                <a:schemeClr val="accent2"/>
              </a:solidFill>
            </a:endParaRPr>
          </a:p>
          <a:p>
            <a:r>
              <a:rPr lang="en-GB" altLang="en-US" sz="2800" dirty="0">
                <a:solidFill>
                  <a:srgbClr val="CC0099"/>
                </a:solidFill>
              </a:rPr>
              <a:t>As the impervious frozen earth barrier is constructed prior to excavation, </a:t>
            </a:r>
            <a:r>
              <a:rPr lang="en-GB" altLang="en-US" sz="2800" dirty="0" err="1">
                <a:solidFill>
                  <a:srgbClr val="CC0099"/>
                </a:solidFill>
              </a:rPr>
              <a:t>i</a:t>
            </a:r>
            <a:r>
              <a:rPr lang="tr-TR" altLang="en-US" sz="2800" dirty="0">
                <a:solidFill>
                  <a:srgbClr val="CC0099"/>
                </a:solidFill>
              </a:rPr>
              <a:t>t</a:t>
            </a:r>
            <a:r>
              <a:rPr lang="en-GB" altLang="en-US" sz="2800" dirty="0">
                <a:solidFill>
                  <a:srgbClr val="CC0099"/>
                </a:solidFill>
              </a:rPr>
              <a:t> generally eliminates the need for dewatering, or the concern for ground collapse during dewatering or excavation.</a:t>
            </a:r>
            <a:endParaRPr lang="en-US" altLang="en-US" sz="2800" dirty="0">
              <a:solidFill>
                <a:srgbClr val="CC0099"/>
              </a:solidFill>
            </a:endParaRPr>
          </a:p>
        </p:txBody>
      </p:sp>
    </p:spTree>
    <p:extLst>
      <p:ext uri="{BB962C8B-B14F-4D97-AF65-F5344CB8AC3E}">
        <p14:creationId xmlns:p14="http://schemas.microsoft.com/office/powerpoint/2010/main" val="24427230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95288" y="0"/>
            <a:ext cx="8229600" cy="576263"/>
          </a:xfrm>
        </p:spPr>
        <p:txBody>
          <a:bodyPr/>
          <a:lstStyle/>
          <a:p>
            <a:r>
              <a:rPr lang="en-GB" altLang="en-US" sz="3200" b="1">
                <a:solidFill>
                  <a:srgbClr val="CC0099"/>
                </a:solidFill>
              </a:rPr>
              <a:t>Principles of Freezing</a:t>
            </a:r>
            <a:endParaRPr lang="en-US" altLang="en-US" sz="3200" b="1">
              <a:solidFill>
                <a:srgbClr val="CC0099"/>
              </a:solidFill>
            </a:endParaRPr>
          </a:p>
        </p:txBody>
      </p:sp>
      <p:sp>
        <p:nvSpPr>
          <p:cNvPr id="7171" name="Rectangle 3"/>
          <p:cNvSpPr>
            <a:spLocks noGrp="1" noChangeArrowheads="1"/>
          </p:cNvSpPr>
          <p:nvPr>
            <p:ph type="body" idx="1"/>
          </p:nvPr>
        </p:nvSpPr>
        <p:spPr>
          <a:xfrm>
            <a:off x="468313" y="765175"/>
            <a:ext cx="8229600" cy="5761038"/>
          </a:xfrm>
        </p:spPr>
        <p:txBody>
          <a:bodyPr/>
          <a:lstStyle/>
          <a:p>
            <a:pPr>
              <a:lnSpc>
                <a:spcPct val="80000"/>
              </a:lnSpc>
            </a:pPr>
            <a:r>
              <a:rPr lang="en-GB" altLang="en-US" sz="2400" dirty="0">
                <a:solidFill>
                  <a:srgbClr val="0000FF"/>
                </a:solidFill>
              </a:rPr>
              <a:t>The effectiveness of freezing depends on the presence of water to create ice, cementing the particles and increasing the strength of the ground to the equivalent of soft or medium rock. If the ground is saturated or nearly so it will be rendered impermeable if there is not enough moisture it may be necessary to add water. </a:t>
            </a:r>
          </a:p>
          <a:p>
            <a:pPr marL="0" indent="0">
              <a:lnSpc>
                <a:spcPct val="80000"/>
              </a:lnSpc>
              <a:buNone/>
            </a:pPr>
            <a:endParaRPr lang="tr-TR" altLang="en-US" sz="2400" dirty="0">
              <a:solidFill>
                <a:srgbClr val="0000FF"/>
              </a:solidFill>
            </a:endParaRPr>
          </a:p>
          <a:p>
            <a:pPr>
              <a:lnSpc>
                <a:spcPct val="80000"/>
              </a:lnSpc>
            </a:pPr>
            <a:r>
              <a:rPr lang="en-GB" altLang="en-US" sz="2400" dirty="0">
                <a:solidFill>
                  <a:srgbClr val="CC0099"/>
                </a:solidFill>
              </a:rPr>
              <a:t>The strength achieved depends on freeze temperature, moisture content and the nature of the soil.</a:t>
            </a:r>
          </a:p>
          <a:p>
            <a:pPr marL="0" indent="0">
              <a:lnSpc>
                <a:spcPct val="80000"/>
              </a:lnSpc>
              <a:buNone/>
            </a:pPr>
            <a:r>
              <a:rPr lang="en-GB" altLang="en-US" sz="2400" dirty="0">
                <a:solidFill>
                  <a:srgbClr val="0000FF"/>
                </a:solidFill>
              </a:rPr>
              <a:t> </a:t>
            </a:r>
            <a:endParaRPr lang="tr-TR" altLang="en-US" sz="2400" dirty="0">
              <a:solidFill>
                <a:srgbClr val="0000FF"/>
              </a:solidFill>
            </a:endParaRPr>
          </a:p>
          <a:p>
            <a:pPr>
              <a:lnSpc>
                <a:spcPct val="80000"/>
              </a:lnSpc>
            </a:pPr>
            <a:r>
              <a:rPr lang="en-GB" altLang="en-US" sz="2400" dirty="0">
                <a:solidFill>
                  <a:srgbClr val="0000FF"/>
                </a:solidFill>
              </a:rPr>
              <a:t>On freezing, water expands in volume by about 9% which does not itself impose any serious stresses and strains on the soil unless the water is confined within a restricted volume. With water content up to about 30% the direct soil expansion may be about 3%. </a:t>
            </a:r>
            <a:endParaRPr lang="en-US" altLang="en-US" sz="2200" dirty="0">
              <a:solidFill>
                <a:srgbClr val="800080"/>
              </a:solidFill>
            </a:endParaRPr>
          </a:p>
        </p:txBody>
      </p:sp>
    </p:spTree>
    <p:extLst>
      <p:ext uri="{BB962C8B-B14F-4D97-AF65-F5344CB8AC3E}">
        <p14:creationId xmlns:p14="http://schemas.microsoft.com/office/powerpoint/2010/main" val="1733557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9340" t="38763" r="21072" b="7668"/>
          <a:stretch/>
        </p:blipFill>
        <p:spPr>
          <a:xfrm>
            <a:off x="304800" y="2590800"/>
            <a:ext cx="8390659" cy="3886200"/>
          </a:xfrm>
          <a:prstGeom prst="rect">
            <a:avLst/>
          </a:prstGeom>
        </p:spPr>
      </p:pic>
      <p:pic>
        <p:nvPicPr>
          <p:cNvPr id="3" name="Picture 2" descr="http://courses.washington.edu/cm420/Lecture12.pdf - Windows Internet Explorer"/>
          <p:cNvPicPr>
            <a:picLocks noChangeAspect="1"/>
          </p:cNvPicPr>
          <p:nvPr/>
        </p:nvPicPr>
        <p:blipFill rotWithShape="1">
          <a:blip r:embed="rId3">
            <a:extLst>
              <a:ext uri="{28A0092B-C50C-407E-A947-70E740481C1C}">
                <a14:useLocalDpi xmlns:a14="http://schemas.microsoft.com/office/drawing/2010/main" val="0"/>
              </a:ext>
            </a:extLst>
          </a:blip>
          <a:srcRect l="11757" t="66310" r="28911" b="5688"/>
          <a:stretch/>
        </p:blipFill>
        <p:spPr>
          <a:xfrm>
            <a:off x="533400" y="76200"/>
            <a:ext cx="7513983" cy="2133600"/>
          </a:xfrm>
          <a:prstGeom prst="rect">
            <a:avLst/>
          </a:prstGeom>
        </p:spPr>
      </p:pic>
    </p:spTree>
    <p:extLst>
      <p:ext uri="{BB962C8B-B14F-4D97-AF65-F5344CB8AC3E}">
        <p14:creationId xmlns:p14="http://schemas.microsoft.com/office/powerpoint/2010/main" val="1314086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7857" t="37833" r="24021" b="7072"/>
          <a:stretch/>
        </p:blipFill>
        <p:spPr>
          <a:xfrm>
            <a:off x="304800" y="914400"/>
            <a:ext cx="8612945" cy="4191000"/>
          </a:xfrm>
          <a:prstGeom prst="rect">
            <a:avLst/>
          </a:prstGeom>
        </p:spPr>
      </p:pic>
    </p:spTree>
    <p:extLst>
      <p:ext uri="{BB962C8B-B14F-4D97-AF65-F5344CB8AC3E}">
        <p14:creationId xmlns:p14="http://schemas.microsoft.com/office/powerpoint/2010/main" val="106181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1132" t="49229" r="24533" b="5303"/>
          <a:stretch/>
        </p:blipFill>
        <p:spPr>
          <a:xfrm>
            <a:off x="228600" y="533400"/>
            <a:ext cx="8422558" cy="3581400"/>
          </a:xfrm>
          <a:prstGeom prst="rect">
            <a:avLst/>
          </a:prstGeom>
        </p:spPr>
      </p:pic>
    </p:spTree>
    <p:extLst>
      <p:ext uri="{BB962C8B-B14F-4D97-AF65-F5344CB8AC3E}">
        <p14:creationId xmlns:p14="http://schemas.microsoft.com/office/powerpoint/2010/main" val="86203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2023" t="16758" r="27485" b="9796"/>
          <a:stretch/>
        </p:blipFill>
        <p:spPr>
          <a:xfrm>
            <a:off x="205586" y="381000"/>
            <a:ext cx="7719214" cy="5638800"/>
          </a:xfrm>
          <a:prstGeom prst="rect">
            <a:avLst/>
          </a:prstGeom>
        </p:spPr>
      </p:pic>
    </p:spTree>
    <p:extLst>
      <p:ext uri="{BB962C8B-B14F-4D97-AF65-F5344CB8AC3E}">
        <p14:creationId xmlns:p14="http://schemas.microsoft.com/office/powerpoint/2010/main" val="1959192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7857" t="13987" r="19940" b="11746"/>
          <a:stretch/>
        </p:blipFill>
        <p:spPr>
          <a:xfrm>
            <a:off x="457200" y="304800"/>
            <a:ext cx="8373080" cy="5181600"/>
          </a:xfrm>
          <a:prstGeom prst="rect">
            <a:avLst/>
          </a:prstGeom>
        </p:spPr>
      </p:pic>
    </p:spTree>
    <p:extLst>
      <p:ext uri="{BB962C8B-B14F-4D97-AF65-F5344CB8AC3E}">
        <p14:creationId xmlns:p14="http://schemas.microsoft.com/office/powerpoint/2010/main" val="375137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i="1" dirty="0">
                <a:solidFill>
                  <a:srgbClr val="FF0000"/>
                </a:solidFill>
                <a:latin typeface="Bookman Old Style" panose="02050604050505020204" pitchFamily="18" charset="0"/>
              </a:rPr>
              <a:t>Freezing Equipment and Methods</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0" y="1828800"/>
            <a:ext cx="5020056" cy="4345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5063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10906" t="15007" r="24635" b="8291"/>
          <a:stretch/>
        </p:blipFill>
        <p:spPr>
          <a:xfrm>
            <a:off x="228600" y="228599"/>
            <a:ext cx="8458200" cy="6055303"/>
          </a:xfrm>
          <a:prstGeom prst="rect">
            <a:avLst/>
          </a:prstGeom>
        </p:spPr>
      </p:pic>
    </p:spTree>
    <p:extLst>
      <p:ext uri="{BB962C8B-B14F-4D97-AF65-F5344CB8AC3E}">
        <p14:creationId xmlns:p14="http://schemas.microsoft.com/office/powerpoint/2010/main" val="820324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9835" t="14413" r="21310" b="12537"/>
          <a:stretch/>
        </p:blipFill>
        <p:spPr>
          <a:xfrm>
            <a:off x="457200" y="152400"/>
            <a:ext cx="8356600" cy="5334000"/>
          </a:xfrm>
          <a:prstGeom prst="rect">
            <a:avLst/>
          </a:prstGeom>
        </p:spPr>
      </p:pic>
    </p:spTree>
    <p:extLst>
      <p:ext uri="{BB962C8B-B14F-4D97-AF65-F5344CB8AC3E}">
        <p14:creationId xmlns:p14="http://schemas.microsoft.com/office/powerpoint/2010/main" val="2771234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8488" t="14216" r="24855" b="9083"/>
          <a:stretch/>
        </p:blipFill>
        <p:spPr>
          <a:xfrm>
            <a:off x="457199" y="228600"/>
            <a:ext cx="8034867" cy="5562600"/>
          </a:xfrm>
          <a:prstGeom prst="rect">
            <a:avLst/>
          </a:prstGeom>
        </p:spPr>
      </p:pic>
    </p:spTree>
    <p:extLst>
      <p:ext uri="{BB962C8B-B14F-4D97-AF65-F5344CB8AC3E}">
        <p14:creationId xmlns:p14="http://schemas.microsoft.com/office/powerpoint/2010/main" val="3435966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courses.washington.edu/cm420/Lecture12.pdf - Windows Internet Explorer"/>
          <p:cNvPicPr>
            <a:picLocks noChangeAspect="1"/>
          </p:cNvPicPr>
          <p:nvPr/>
        </p:nvPicPr>
        <p:blipFill rotWithShape="1">
          <a:blip r:embed="rId2">
            <a:extLst>
              <a:ext uri="{28A0092B-C50C-407E-A947-70E740481C1C}">
                <a14:useLocalDpi xmlns:a14="http://schemas.microsoft.com/office/drawing/2010/main" val="0"/>
              </a:ext>
            </a:extLst>
          </a:blip>
          <a:srcRect l="7619" t="14245" r="22794" b="11319"/>
          <a:stretch/>
        </p:blipFill>
        <p:spPr>
          <a:xfrm>
            <a:off x="380999" y="457200"/>
            <a:ext cx="8406581" cy="5410200"/>
          </a:xfrm>
          <a:prstGeom prst="rect">
            <a:avLst/>
          </a:prstGeom>
        </p:spPr>
      </p:pic>
    </p:spTree>
    <p:extLst>
      <p:ext uri="{BB962C8B-B14F-4D97-AF65-F5344CB8AC3E}">
        <p14:creationId xmlns:p14="http://schemas.microsoft.com/office/powerpoint/2010/main" val="3095725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latin typeface="Bookman Old Style" panose="02050604050505020204" pitchFamily="18" charset="0"/>
              </a:rPr>
              <a:t>Freezing Application</a:t>
            </a:r>
            <a:endParaRPr lang="en-US" dirty="0"/>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411" t="10447" r="12717" b="15617"/>
          <a:stretch/>
        </p:blipFill>
        <p:spPr bwMode="auto">
          <a:xfrm>
            <a:off x="1295400" y="1524000"/>
            <a:ext cx="6419557" cy="4513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499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dirty="0">
                <a:solidFill>
                  <a:srgbClr val="FF0000"/>
                </a:solidFill>
                <a:latin typeface="Bookman Old Style" panose="02050604050505020204" pitchFamily="18" charset="0"/>
              </a:rPr>
              <a:t>Freezing Application</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295400"/>
            <a:ext cx="6871716" cy="5480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66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dirty="0">
                <a:solidFill>
                  <a:srgbClr val="FF0000"/>
                </a:solidFill>
                <a:latin typeface="Bookman Old Style" panose="02050604050505020204" pitchFamily="18" charset="0"/>
              </a:rPr>
              <a:t>Ground Freezing</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0800" y="1295400"/>
            <a:ext cx="4267676" cy="4993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88657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149</TotalTime>
  <Words>292</Words>
  <Application>Microsoft Macintosh PowerPoint</Application>
  <PresentationFormat>On-screen Show (4:3)</PresentationFormat>
  <Paragraphs>18</Paragraphs>
  <Slides>17</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17</vt:i4>
      </vt:variant>
    </vt:vector>
  </HeadingPairs>
  <TitlesOfParts>
    <vt:vector size="24" baseType="lpstr">
      <vt:lpstr>Arial</vt:lpstr>
      <vt:lpstr>Bookman Old Style</vt:lpstr>
      <vt:lpstr>Calibri</vt:lpstr>
      <vt:lpstr>Office Theme</vt:lpstr>
      <vt:lpstr>Default Design</vt:lpstr>
      <vt:lpstr>1_Default Design</vt:lpstr>
      <vt:lpstr>2_Default Design</vt:lpstr>
      <vt:lpstr>PowerPoint Presentation</vt:lpstr>
      <vt:lpstr>PowerPoint Presentation</vt:lpstr>
      <vt:lpstr>PowerPoint Presentation</vt:lpstr>
      <vt:lpstr>Principles of Freezing</vt:lpstr>
      <vt:lpstr>PowerPoint Presentation</vt:lpstr>
      <vt:lpstr>PowerPoint Presentation</vt:lpstr>
      <vt:lpstr>PowerPoint Presentation</vt:lpstr>
      <vt:lpstr>PowerPoint Presentation</vt:lpstr>
      <vt:lpstr>PowerPoint Presentation</vt:lpstr>
      <vt:lpstr>Freezing Equipment and Methods</vt:lpstr>
      <vt:lpstr>PowerPoint Presentation</vt:lpstr>
      <vt:lpstr>PowerPoint Presentation</vt:lpstr>
      <vt:lpstr>PowerPoint Presentation</vt:lpstr>
      <vt:lpstr>PowerPoint Presentation</vt:lpstr>
      <vt:lpstr>Freezing Application</vt:lpstr>
      <vt:lpstr>Freezing Application</vt:lpstr>
      <vt:lpstr>Ground Freezing</vt:lpstr>
    </vt:vector>
  </TitlesOfParts>
  <Company>Indiana State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Betsy Wilkinson</cp:lastModifiedBy>
  <cp:revision>18</cp:revision>
  <dcterms:created xsi:type="dcterms:W3CDTF">2014-11-17T22:54:30Z</dcterms:created>
  <dcterms:modified xsi:type="dcterms:W3CDTF">2019-01-14T19:28:58Z</dcterms:modified>
</cp:coreProperties>
</file>